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2"/>
  </p:notesMasterIdLst>
  <p:sldIdLst>
    <p:sldId id="270" r:id="rId3"/>
    <p:sldId id="256" r:id="rId4"/>
    <p:sldId id="269" r:id="rId5"/>
    <p:sldId id="274" r:id="rId6"/>
    <p:sldId id="275" r:id="rId7"/>
    <p:sldId id="261" r:id="rId8"/>
    <p:sldId id="257" r:id="rId9"/>
    <p:sldId id="272" r:id="rId10"/>
    <p:sldId id="258" r:id="rId11"/>
    <p:sldId id="259" r:id="rId12"/>
    <p:sldId id="260" r:id="rId13"/>
    <p:sldId id="265" r:id="rId14"/>
    <p:sldId id="268" r:id="rId15"/>
    <p:sldId id="273" r:id="rId16"/>
    <p:sldId id="263" r:id="rId17"/>
    <p:sldId id="264" r:id="rId18"/>
    <p:sldId id="267" r:id="rId19"/>
    <p:sldId id="26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2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E4B41-E616-4250-8A14-7CED672D36FD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28885-B195-4C83-AD39-D9EB0DC1E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71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09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85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23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71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36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63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AACG_Title_Header_Shape"/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AACG_Title_Footer_Shape"/>
          <p:cNvSpPr txBox="1"/>
          <p:nvPr userDrawn="1"/>
        </p:nvSpPr>
        <p:spPr>
          <a:xfrm>
            <a:off x="0" y="6568301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395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2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7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3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2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20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9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57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29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97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947D8-A37E-4B33-AAE0-2500BAF9A348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AACG_Header_Shape"/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AACG_Footer_Shape"/>
          <p:cNvSpPr txBox="1"/>
          <p:nvPr userDrawn="1"/>
        </p:nvSpPr>
        <p:spPr>
          <a:xfrm>
            <a:off x="0" y="6568301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AACG_CaveatHeader_Shape"/>
          <p:cNvSpPr txBox="1"/>
          <p:nvPr userDrawn="1"/>
        </p:nvSpPr>
        <p:spPr>
          <a:xfrm>
            <a:off x="0" y="279400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48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https://totem.west.ile.nga.ic.gov/briefs.view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9.png"/><Relationship Id="rId7" Type="http://schemas.openxmlformats.org/officeDocument/2006/relationships/image" Target="../media/image100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5.jpeg"/><Relationship Id="rId15" Type="http://schemas.openxmlformats.org/officeDocument/2006/relationships/image" Target="../media/image4.jpeg"/><Relationship Id="rId10" Type="http://schemas.openxmlformats.org/officeDocument/2006/relationships/image" Target="../media/image16.png"/><Relationship Id="rId9" Type="http://schemas.openxmlformats.org/officeDocument/2006/relationships/image" Target="../media/image15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60.png"/><Relationship Id="rId7" Type="http://schemas.openxmlformats.org/officeDocument/2006/relationships/image" Target="../media/image4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jpg"/><Relationship Id="rId7" Type="http://schemas.openxmlformats.org/officeDocument/2006/relationships/image" Target="../media/image2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11" Type="http://schemas.openxmlformats.org/officeDocument/2006/relationships/image" Target="../media/image22.jpeg"/><Relationship Id="rId5" Type="http://schemas.openxmlformats.org/officeDocument/2006/relationships/image" Target="../media/image24.png"/><Relationship Id="rId10" Type="http://schemas.openxmlformats.org/officeDocument/2006/relationships/image" Target="../media/image2.png"/><Relationship Id="rId4" Type="http://schemas.openxmlformats.org/officeDocument/2006/relationships/image" Target="../media/image20.jpeg"/><Relationship Id="rId9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25.png"/><Relationship Id="rId5" Type="http://schemas.openxmlformats.org/officeDocument/2006/relationships/image" Target="../media/image4.jpeg"/><Relationship Id="rId10" Type="http://schemas.openxmlformats.org/officeDocument/2006/relationships/image" Target="../media/image23.png"/><Relationship Id="rId4" Type="http://schemas.openxmlformats.org/officeDocument/2006/relationships/image" Target="../media/image180.png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5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jpeg"/><Relationship Id="rId4" Type="http://schemas.openxmlformats.org/officeDocument/2006/relationships/image" Target="../media/image7.jp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40329" y="2913592"/>
            <a:ext cx="4612095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Project Status ( NOT a pitch ! )</a:t>
            </a:r>
          </a:p>
          <a:p>
            <a:pPr algn="ctr"/>
            <a:endParaRPr lang="en-US" sz="2800" dirty="0"/>
          </a:p>
          <a:p>
            <a:pPr algn="r"/>
            <a:r>
              <a:rPr lang="en-US" dirty="0" smtClean="0">
                <a:hlinkClick r:id="rId2"/>
              </a:rPr>
              <a:t>https://totem.west.ile.nga.ic.gov/briefs.view</a:t>
            </a:r>
            <a:endParaRPr lang="en-US" dirty="0" smtClean="0"/>
          </a:p>
          <a:p>
            <a:pPr algn="r"/>
            <a:r>
              <a:rPr lang="en-US" dirty="0" smtClean="0"/>
              <a:t>Brian.d.james@coe.ic.gov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419" y="924732"/>
            <a:ext cx="4056769" cy="249597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802419" y="3003020"/>
            <a:ext cx="1783644" cy="8353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Self Calibrating </a:t>
            </a:r>
            <a:r>
              <a:rPr lang="en-US" dirty="0" smtClean="0"/>
              <a:t>Detectors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75544" y="3003020"/>
            <a:ext cx="1783644" cy="8353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SEPP </a:t>
            </a:r>
            <a:r>
              <a:rPr lang="en-US" dirty="0" smtClean="0"/>
              <a:t>Forecasting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419" y="3695381"/>
            <a:ext cx="699820" cy="6745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892" y="3695381"/>
            <a:ext cx="530296" cy="70116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331406" y="5040395"/>
            <a:ext cx="527782" cy="469580"/>
            <a:chOff x="4794328" y="5141995"/>
            <a:chExt cx="527782" cy="4695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4794328" y="5141995"/>
              <a:ext cx="527782" cy="25035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618" y="5267174"/>
              <a:ext cx="459202" cy="344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332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57895" y="5563255"/>
            <a:ext cx="2207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National Debt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85262" y="2659380"/>
            <a:ext cx="11256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Trade</a:t>
            </a:r>
          </a:p>
          <a:p>
            <a:pPr algn="r"/>
            <a:r>
              <a:rPr lang="en-US" sz="2800" dirty="0" smtClean="0"/>
              <a:t>Deficit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4015740" y="426720"/>
            <a:ext cx="2432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Related ?</a:t>
            </a:r>
            <a:endParaRPr lang="en-US" sz="3200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225040" y="1322070"/>
            <a:ext cx="6842760" cy="4126230"/>
          </a:xfrm>
          <a:prstGeom prst="line">
            <a:avLst/>
          </a:prstGeom>
          <a:ln w="3492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25040" y="115443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015740" y="426720"/>
            <a:ext cx="2623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Related ??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>
            <a:stCxn id="4" idx="1"/>
          </p:cNvCxnSpPr>
          <p:nvPr/>
        </p:nvCxnSpPr>
        <p:spPr>
          <a:xfrm flipV="1">
            <a:off x="2225040" y="1322070"/>
            <a:ext cx="6842760" cy="4126230"/>
          </a:xfrm>
          <a:prstGeom prst="line">
            <a:avLst/>
          </a:prstGeom>
          <a:ln w="3492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968240" y="3794760"/>
            <a:ext cx="657225" cy="762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625465" y="3331785"/>
            <a:ext cx="7620" cy="47059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2427338" y="344480"/>
            <a:ext cx="8189226" cy="4905700"/>
            <a:chOff x="2427338" y="344480"/>
            <a:chExt cx="8189226" cy="4905700"/>
          </a:xfrm>
        </p:grpSpPr>
        <p:cxnSp>
          <p:nvCxnSpPr>
            <p:cNvPr id="28" name="Straight Connector 27"/>
            <p:cNvCxnSpPr/>
            <p:nvPr/>
          </p:nvCxnSpPr>
          <p:spPr>
            <a:xfrm flipH="1" flipV="1">
              <a:off x="2668398" y="3947160"/>
              <a:ext cx="659" cy="1303020"/>
            </a:xfrm>
            <a:prstGeom prst="line">
              <a:avLst/>
            </a:prstGeom>
            <a:ln w="25400">
              <a:solidFill>
                <a:schemeClr val="tx1"/>
              </a:solidFill>
              <a:headEnd type="diamond" w="lg" len="lg"/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427338" y="3390228"/>
              <a:ext cx="5330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LOW</a:t>
              </a:r>
            </a:p>
            <a:p>
              <a:r>
                <a:rPr lang="en-US" sz="1400" dirty="0" smtClean="0"/>
                <a:t>SNR</a:t>
              </a:r>
              <a:endParaRPr lang="en-US" sz="1400" dirty="0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7413316" y="344480"/>
              <a:ext cx="3203248" cy="1955180"/>
              <a:chOff x="8052019" y="628691"/>
              <a:chExt cx="3203248" cy="1955180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8067509" y="1331554"/>
                <a:ext cx="3161042" cy="729556"/>
                <a:chOff x="8067509" y="1331554"/>
                <a:chExt cx="3161042" cy="72955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Rectangle 49"/>
                    <p:cNvSpPr/>
                    <p:nvPr/>
                  </p:nvSpPr>
                  <p:spPr>
                    <a:xfrm>
                      <a:off x="8067509" y="1331554"/>
                      <a:ext cx="1465111" cy="729556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LOW   </a:t>
                      </a:r>
                      <a14:m>
                        <m:oMath xmlns:m="http://schemas.openxmlformats.org/officeDocument/2006/math">
                          <m:f>
                            <m:fPr>
                              <m:type m:val="skw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𝑇𝑐</m:t>
                              </m:r>
                            </m:den>
                          </m:f>
                        </m:oMath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Rectangle 4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67509" y="1331554"/>
                      <a:ext cx="1465111" cy="729556"/>
                    </a:xfrm>
                    <a:prstGeom prst="rect">
                      <a:avLst/>
                    </a:prstGeom>
                    <a:blipFill rotWithShape="1">
                      <a:blip r:embed="rId9"/>
                      <a:stretch>
                        <a:fillRect t="-33058" r="-16529" b="-644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9532620" y="1540985"/>
                      <a:ext cx="1695931" cy="36576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HIGH  </a:t>
                      </a:r>
                      <a14:m>
                        <m:oMath xmlns:m="http://schemas.openxmlformats.org/officeDocument/2006/math">
                          <m:f>
                            <m:fPr>
                              <m:type m:val="skw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𝑇𝑐</m:t>
                              </m:r>
                            </m:den>
                          </m:f>
                        </m:oMath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Rectangle 2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32620" y="1540985"/>
                      <a:ext cx="1695931" cy="365760"/>
                    </a:xfrm>
                    <a:prstGeom prst="rect">
                      <a:avLst/>
                    </a:prstGeom>
                    <a:blipFill rotWithShape="1">
                      <a:blip r:embed="rId10"/>
                      <a:stretch>
                        <a:fillRect t="-112903" r="-7143" b="-1725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9" name="Group 48"/>
                <p:cNvGrpSpPr/>
                <p:nvPr/>
              </p:nvGrpSpPr>
              <p:grpSpPr>
                <a:xfrm>
                  <a:off x="9555707" y="1394460"/>
                  <a:ext cx="0" cy="666650"/>
                  <a:chOff x="9555707" y="1394460"/>
                  <a:chExt cx="0" cy="666650"/>
                </a:xfrm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9555707" y="1568885"/>
                    <a:ext cx="0" cy="32800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headEnd type="diamond" w="lg" len="lg"/>
                    <a:tailEnd type="diamond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/>
                  <p:nvPr/>
                </p:nvCxnSpPr>
                <p:spPr>
                  <a:xfrm flipV="1">
                    <a:off x="9555707" y="1394460"/>
                    <a:ext cx="0" cy="66665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headEnd type="diamond" w="lg" len="lg"/>
                    <a:tailEnd type="diamond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0585" y="1927860"/>
                <a:ext cx="874682" cy="656011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2019" y="628691"/>
                <a:ext cx="1160992" cy="708657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8694920" y="1844041"/>
              <a:ext cx="518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High</a:t>
              </a:r>
            </a:p>
            <a:p>
              <a:r>
                <a:rPr lang="en-US" sz="1400" dirty="0" smtClean="0"/>
                <a:t>SNR</a:t>
              </a:r>
              <a:endParaRPr lang="en-US" sz="1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014903" y="3554978"/>
            <a:ext cx="2398413" cy="1222514"/>
            <a:chOff x="5014903" y="3554978"/>
            <a:chExt cx="2398413" cy="12225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014903" y="3554978"/>
                  <a:ext cx="2398413" cy="12225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903" y="3554978"/>
                  <a:ext cx="2398413" cy="122251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/>
            <p:cNvSpPr txBox="1"/>
            <p:nvPr/>
          </p:nvSpPr>
          <p:spPr>
            <a:xfrm>
              <a:off x="5089358" y="4290000"/>
              <a:ext cx="654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S.F.I.</a:t>
              </a:r>
              <a:endParaRPr lang="en-US" sz="20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218075" y="5539740"/>
            <a:ext cx="3801873" cy="1272877"/>
            <a:chOff x="8218075" y="5539740"/>
            <a:chExt cx="3801873" cy="12728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9791261" y="5539740"/>
                  <a:ext cx="1928861" cy="7845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l-G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1261" y="5539740"/>
                  <a:ext cx="1928861" cy="78457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8218075" y="5539740"/>
              <a:ext cx="1324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</a:t>
              </a:r>
            </a:p>
            <a:p>
              <a:r>
                <a:rPr lang="en-US" sz="2000" dirty="0" smtClean="0"/>
                <a:t>Forecasted</a:t>
              </a:r>
              <a:endParaRPr lang="en-US" sz="2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791261" y="6412507"/>
              <a:ext cx="22286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Integrated Intensity</a:t>
              </a:r>
              <a:endParaRPr lang="en-US" sz="2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4357" y="1040517"/>
            <a:ext cx="1726383" cy="3142988"/>
            <a:chOff x="384357" y="1040517"/>
            <a:chExt cx="1726383" cy="3142988"/>
          </a:xfrm>
        </p:grpSpPr>
        <p:sp>
          <p:nvSpPr>
            <p:cNvPr id="35" name="TextBox 34"/>
            <p:cNvSpPr txBox="1"/>
            <p:nvPr/>
          </p:nvSpPr>
          <p:spPr>
            <a:xfrm>
              <a:off x="384357" y="3475619"/>
              <a:ext cx="15618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smtClean="0"/>
                <a:t>K = Observed</a:t>
              </a:r>
            </a:p>
            <a:p>
              <a:pPr algn="r"/>
              <a:r>
                <a:rPr lang="en-US" sz="2000" dirty="0"/>
                <a:t>C</a:t>
              </a:r>
              <a:r>
                <a:rPr lang="en-US" sz="2000" dirty="0" smtClean="0"/>
                <a:t>ounts</a:t>
              </a:r>
              <a:endParaRPr lang="en-US" sz="2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25607" y="1040517"/>
              <a:ext cx="11851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smtClean="0"/>
                <a:t>Output</a:t>
              </a:r>
            </a:p>
            <a:p>
              <a:pPr algn="r"/>
              <a:r>
                <a:rPr lang="en-US" sz="2000" dirty="0" smtClean="0"/>
                <a:t>Observed</a:t>
              </a:r>
              <a:endParaRPr lang="en-US" sz="20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259309" y="3567082"/>
            <a:ext cx="5144438" cy="2089666"/>
            <a:chOff x="6259309" y="3567082"/>
            <a:chExt cx="5144438" cy="208966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259309" y="3567082"/>
              <a:ext cx="527782" cy="250358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10875965" y="5406390"/>
              <a:ext cx="527782" cy="250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169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015740" y="426720"/>
            <a:ext cx="2814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Related ???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>
            <a:stCxn id="4" idx="1"/>
          </p:cNvCxnSpPr>
          <p:nvPr/>
        </p:nvCxnSpPr>
        <p:spPr>
          <a:xfrm flipV="1">
            <a:off x="2225040" y="1322070"/>
            <a:ext cx="6842760" cy="4126230"/>
          </a:xfrm>
          <a:prstGeom prst="line">
            <a:avLst/>
          </a:prstGeom>
          <a:ln w="3492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89771" y="5562600"/>
                <a:ext cx="1928861" cy="784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771" y="5562600"/>
                <a:ext cx="1928861" cy="784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 flipV="1">
            <a:off x="4968240" y="3794760"/>
            <a:ext cx="657225" cy="762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625465" y="3331785"/>
            <a:ext cx="7620" cy="47059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014903" y="3554978"/>
                <a:ext cx="2398413" cy="12225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903" y="3554978"/>
                <a:ext cx="2398413" cy="12225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384357" y="3475619"/>
            <a:ext cx="1561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K = Observed</a:t>
            </a:r>
          </a:p>
          <a:p>
            <a:pPr algn="r"/>
            <a:r>
              <a:rPr lang="en-US" sz="2000" dirty="0" smtClean="0"/>
              <a:t>Counts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8557177" y="5562600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Input</a:t>
            </a:r>
            <a:endParaRPr lang="en-US" sz="2000" dirty="0"/>
          </a:p>
        </p:txBody>
      </p:sp>
      <p:sp>
        <p:nvSpPr>
          <p:cNvPr id="37" name="Freeform 36"/>
          <p:cNvSpPr/>
          <p:nvPr/>
        </p:nvSpPr>
        <p:spPr>
          <a:xfrm>
            <a:off x="2346960" y="1287780"/>
            <a:ext cx="5532120" cy="3848100"/>
          </a:xfrm>
          <a:custGeom>
            <a:avLst/>
            <a:gdLst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762000 w 5532120"/>
              <a:gd name="connsiteY4" fmla="*/ 1851660 h 3848100"/>
              <a:gd name="connsiteX5" fmla="*/ 1310640 w 5532120"/>
              <a:gd name="connsiteY5" fmla="*/ 1630680 h 3848100"/>
              <a:gd name="connsiteX6" fmla="*/ 1767840 w 5532120"/>
              <a:gd name="connsiteY6" fmla="*/ 112776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310640 w 5532120"/>
              <a:gd name="connsiteY5" fmla="*/ 1630680 h 3848100"/>
              <a:gd name="connsiteX6" fmla="*/ 1767840 w 5532120"/>
              <a:gd name="connsiteY6" fmla="*/ 112776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1767840 w 5532120"/>
              <a:gd name="connsiteY6" fmla="*/ 112776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28700 w 5532120"/>
              <a:gd name="connsiteY4" fmla="*/ 177546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28700 w 5532120"/>
              <a:gd name="connsiteY4" fmla="*/ 1775460 h 3848100"/>
              <a:gd name="connsiteX5" fmla="*/ 1524000 w 5532120"/>
              <a:gd name="connsiteY5" fmla="*/ 129540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28700 w 5532120"/>
              <a:gd name="connsiteY4" fmla="*/ 1775460 h 3848100"/>
              <a:gd name="connsiteX5" fmla="*/ 1524000 w 5532120"/>
              <a:gd name="connsiteY5" fmla="*/ 1295400 h 3848100"/>
              <a:gd name="connsiteX6" fmla="*/ 2034540 w 5532120"/>
              <a:gd name="connsiteY6" fmla="*/ 92964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32120" h="3848100">
                <a:moveTo>
                  <a:pt x="0" y="3848100"/>
                </a:moveTo>
                <a:cubicBezTo>
                  <a:pt x="36830" y="3663315"/>
                  <a:pt x="73660" y="3478530"/>
                  <a:pt x="121920" y="3314700"/>
                </a:cubicBezTo>
                <a:cubicBezTo>
                  <a:pt x="170180" y="3150870"/>
                  <a:pt x="205740" y="3045460"/>
                  <a:pt x="289560" y="2865120"/>
                </a:cubicBezTo>
                <a:cubicBezTo>
                  <a:pt x="373380" y="2684780"/>
                  <a:pt x="501650" y="2414270"/>
                  <a:pt x="624840" y="2232660"/>
                </a:cubicBezTo>
                <a:cubicBezTo>
                  <a:pt x="748030" y="2051050"/>
                  <a:pt x="878840" y="1931670"/>
                  <a:pt x="1028700" y="1775460"/>
                </a:cubicBezTo>
                <a:cubicBezTo>
                  <a:pt x="1178560" y="1619250"/>
                  <a:pt x="1356360" y="1436370"/>
                  <a:pt x="1524000" y="1295400"/>
                </a:cubicBezTo>
                <a:cubicBezTo>
                  <a:pt x="1691640" y="1154430"/>
                  <a:pt x="1883410" y="1028700"/>
                  <a:pt x="2034540" y="929640"/>
                </a:cubicBezTo>
                <a:cubicBezTo>
                  <a:pt x="2185670" y="830580"/>
                  <a:pt x="2313940" y="768350"/>
                  <a:pt x="2430780" y="701040"/>
                </a:cubicBezTo>
                <a:cubicBezTo>
                  <a:pt x="2547620" y="633730"/>
                  <a:pt x="2617470" y="581660"/>
                  <a:pt x="2735580" y="525780"/>
                </a:cubicBezTo>
                <a:cubicBezTo>
                  <a:pt x="2853690" y="469900"/>
                  <a:pt x="2959100" y="422910"/>
                  <a:pt x="3139440" y="365760"/>
                </a:cubicBezTo>
                <a:cubicBezTo>
                  <a:pt x="3319780" y="308610"/>
                  <a:pt x="3600450" y="226060"/>
                  <a:pt x="3817620" y="182880"/>
                </a:cubicBezTo>
                <a:cubicBezTo>
                  <a:pt x="4034790" y="139700"/>
                  <a:pt x="4156710" y="137160"/>
                  <a:pt x="4442460" y="106680"/>
                </a:cubicBezTo>
                <a:lnTo>
                  <a:pt x="5532120" y="0"/>
                </a:lnTo>
              </a:path>
            </a:pathLst>
          </a:cu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116357" y="1935479"/>
                <a:ext cx="1009635" cy="582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57" y="1935479"/>
                <a:ext cx="1009635" cy="582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3123338" y="1567725"/>
            <a:ext cx="748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P.O.L.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5089358" y="4290000"/>
            <a:ext cx="65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S.F.I.</a:t>
            </a:r>
            <a:endParaRPr lang="en-US" sz="2000" dirty="0"/>
          </a:p>
        </p:txBody>
      </p:sp>
      <p:sp>
        <p:nvSpPr>
          <p:cNvPr id="41" name="Oval 40"/>
          <p:cNvSpPr/>
          <p:nvPr/>
        </p:nvSpPr>
        <p:spPr>
          <a:xfrm>
            <a:off x="3621174" y="2937301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892983" y="16953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562725" y="1317029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675245" y="127176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885133" y="3374638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589771" y="6471576"/>
            <a:ext cx="2228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Integrated Intensity</a:t>
            </a:r>
            <a:endParaRPr lang="en-US" sz="2000" dirty="0"/>
          </a:p>
        </p:txBody>
      </p:sp>
      <p:sp>
        <p:nvSpPr>
          <p:cNvPr id="47" name="TextBox 46"/>
          <p:cNvSpPr txBox="1"/>
          <p:nvPr/>
        </p:nvSpPr>
        <p:spPr>
          <a:xfrm>
            <a:off x="1165276" y="1216485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Output</a:t>
            </a:r>
            <a:endParaRPr lang="en-US" sz="20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8544920" y="2164369"/>
            <a:ext cx="3151673" cy="1545863"/>
            <a:chOff x="3042841" y="3585430"/>
            <a:chExt cx="3151673" cy="1545863"/>
          </a:xfrm>
        </p:grpSpPr>
        <p:sp>
          <p:nvSpPr>
            <p:cNvPr id="51" name="Oval 50"/>
            <p:cNvSpPr/>
            <p:nvPr/>
          </p:nvSpPr>
          <p:spPr>
            <a:xfrm>
              <a:off x="3042841" y="3585430"/>
              <a:ext cx="2887441" cy="154586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140578" y="3843307"/>
              <a:ext cx="2354700" cy="10305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318392" y="4012708"/>
              <a:ext cx="1608716" cy="67736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472298" y="4172505"/>
              <a:ext cx="948782" cy="35208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Ergodic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13309" y="4081575"/>
              <a:ext cx="533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WSS</a:t>
              </a:r>
              <a:endParaRPr lang="en-US" sz="12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410252" y="4172505"/>
              <a:ext cx="352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SS</a:t>
              </a:r>
              <a:endParaRPr 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59034" y="3953996"/>
              <a:ext cx="403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SFI</a:t>
              </a:r>
              <a:endParaRPr 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702610" y="3676997"/>
              <a:ext cx="4919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POL</a:t>
              </a:r>
              <a:endParaRPr lang="en-US" sz="1200" dirty="0"/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6" b="27134"/>
          <a:stretch/>
        </p:blipFill>
        <p:spPr>
          <a:xfrm>
            <a:off x="6300941" y="3532118"/>
            <a:ext cx="527782" cy="25035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700" y="1667969"/>
            <a:ext cx="459202" cy="3444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6" b="27134"/>
          <a:stretch/>
        </p:blipFill>
        <p:spPr>
          <a:xfrm>
            <a:off x="10821054" y="5483817"/>
            <a:ext cx="527782" cy="25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6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4100" y="2590622"/>
            <a:ext cx="59263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GPU-</a:t>
            </a:r>
            <a:r>
              <a:rPr lang="en-US" sz="4000" dirty="0" err="1" smtClean="0"/>
              <a:t>ized</a:t>
            </a:r>
            <a:r>
              <a:rPr lang="en-US" sz="4000" dirty="0" smtClean="0"/>
              <a:t> Machine Learning</a:t>
            </a:r>
          </a:p>
          <a:p>
            <a:pPr algn="ctr"/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04" r="3350" b="2043"/>
          <a:stretch/>
        </p:blipFill>
        <p:spPr>
          <a:xfrm>
            <a:off x="8600402" y="3551620"/>
            <a:ext cx="304800" cy="377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3497" y="637015"/>
            <a:ext cx="853923" cy="11290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46642" y="3555591"/>
            <a:ext cx="372460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.. some known side effects</a:t>
            </a:r>
            <a:endParaRPr lang="en-US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350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1336430" y="344384"/>
            <a:ext cx="9174146" cy="6150301"/>
          </a:xfrm>
          <a:prstGeom prst="horizontalScroll">
            <a:avLst/>
          </a:prstGeom>
          <a:blipFill dpi="0" rotWithShape="1">
            <a:blip r:embed="rId2">
              <a:alphaModFix amt="39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Over the last 10 years …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>
                <a:solidFill>
                  <a:schemeClr val="tx1"/>
                </a:solidFill>
              </a:rPr>
              <a:t>Total energy to run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410 Million </a:t>
            </a:r>
            <a:r>
              <a:rPr lang="en-US" dirty="0" smtClean="0">
                <a:solidFill>
                  <a:schemeClr val="tx1"/>
                </a:solidFill>
              </a:rPr>
              <a:t>GPUs (500 </a:t>
            </a:r>
            <a:r>
              <a:rPr lang="en-US" dirty="0">
                <a:solidFill>
                  <a:schemeClr val="tx1"/>
                </a:solidFill>
              </a:rPr>
              <a:t>W </a:t>
            </a:r>
            <a:r>
              <a:rPr lang="en-US" dirty="0" smtClean="0">
                <a:solidFill>
                  <a:schemeClr val="tx1"/>
                </a:solidFill>
              </a:rPr>
              <a:t>= </a:t>
            </a:r>
            <a:r>
              <a:rPr lang="en-US" dirty="0">
                <a:solidFill>
                  <a:schemeClr val="tx1"/>
                </a:solidFill>
              </a:rPr>
              <a:t>40 $/</a:t>
            </a:r>
            <a:r>
              <a:rPr lang="en-US" dirty="0" err="1" smtClean="0">
                <a:solidFill>
                  <a:schemeClr val="tx1"/>
                </a:solidFill>
              </a:rPr>
              <a:t>mth</a:t>
            </a:r>
            <a:r>
              <a:rPr lang="en-US" dirty="0" smtClean="0">
                <a:solidFill>
                  <a:schemeClr val="tx1"/>
                </a:solidFill>
              </a:rPr>
              <a:t> each) </a:t>
            </a: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</a:t>
            </a:r>
            <a:r>
              <a:rPr lang="en-US" dirty="0">
                <a:solidFill>
                  <a:schemeClr val="tx1"/>
                </a:solidFill>
              </a:rPr>
              <a:t>2 Trillion USD 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50</a:t>
            </a:r>
            <a:r>
              <a:rPr lang="en-US" dirty="0">
                <a:solidFill>
                  <a:schemeClr val="tx1"/>
                </a:solidFill>
              </a:rPr>
              <a:t>% of </a:t>
            </a:r>
            <a:r>
              <a:rPr lang="en-US" dirty="0" smtClean="0">
                <a:solidFill>
                  <a:schemeClr val="tx1"/>
                </a:solidFill>
              </a:rPr>
              <a:t>GDP </a:t>
            </a:r>
            <a:r>
              <a:rPr lang="en-US" dirty="0">
                <a:solidFill>
                  <a:schemeClr val="tx1"/>
                </a:solidFill>
              </a:rPr>
              <a:t>growth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20</a:t>
            </a:r>
            <a:r>
              <a:rPr lang="en-US" dirty="0">
                <a:solidFill>
                  <a:schemeClr val="tx1"/>
                </a:solidFill>
              </a:rPr>
              <a:t>% </a:t>
            </a:r>
            <a:r>
              <a:rPr lang="en-US" dirty="0" smtClean="0">
                <a:solidFill>
                  <a:schemeClr val="tx1"/>
                </a:solidFill>
              </a:rPr>
              <a:t>of bad </a:t>
            </a:r>
            <a:r>
              <a:rPr lang="en-US" b="1" u="sng" dirty="0">
                <a:solidFill>
                  <a:srgbClr val="FF0000"/>
                </a:solidFill>
              </a:rPr>
              <a:t>Private Sector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debt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5 x Internet 1.0 Bubble</a:t>
            </a:r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cost to feed </a:t>
            </a:r>
            <a:r>
              <a:rPr lang="en-US" dirty="0">
                <a:solidFill>
                  <a:schemeClr val="tx1"/>
                </a:solidFill>
              </a:rPr>
              <a:t>and house 20 M </a:t>
            </a:r>
            <a:r>
              <a:rPr lang="en-US" dirty="0" smtClean="0">
                <a:solidFill>
                  <a:schemeClr val="tx1"/>
                </a:solidFill>
              </a:rPr>
              <a:t>people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 smtClean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Ref: next slide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68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9775" y="2677283"/>
            <a:ext cx="45689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The Trigger Function</a:t>
            </a:r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Quantum Computing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904" y="555630"/>
            <a:ext cx="650777" cy="627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79" y="512109"/>
            <a:ext cx="523249" cy="6918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27056" y="1190885"/>
            <a:ext cx="1287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h(</a:t>
            </a:r>
            <a:r>
              <a:rPr lang="en-US" sz="4000" dirty="0" err="1" smtClean="0"/>
              <a:t>t,x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9583299" y="1182868"/>
            <a:ext cx="936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h(t)</a:t>
            </a:r>
          </a:p>
          <a:p>
            <a:pPr algn="ctr"/>
            <a:r>
              <a:rPr lang="en-US" sz="4000" dirty="0"/>
              <a:t>&amp;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192703" y="2506307"/>
            <a:ext cx="1497427" cy="1570160"/>
            <a:chOff x="1012706" y="1856386"/>
            <a:chExt cx="1497427" cy="1570160"/>
          </a:xfrm>
        </p:grpSpPr>
        <p:grpSp>
          <p:nvGrpSpPr>
            <p:cNvPr id="8" name="Group 7"/>
            <p:cNvGrpSpPr/>
            <p:nvPr/>
          </p:nvGrpSpPr>
          <p:grpSpPr>
            <a:xfrm>
              <a:off x="1012706" y="1856386"/>
              <a:ext cx="1497427" cy="1570160"/>
              <a:chOff x="1012706" y="1856386"/>
              <a:chExt cx="1497427" cy="157016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1131769" y="1995599"/>
                <a:ext cx="171450" cy="17145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012706" y="1856389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393706" y="1856388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774706" y="1856387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127131" y="1856386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012706" y="2246914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393706" y="2246913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774706" y="2246912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127131" y="2246911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12706" y="2633776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393706" y="2633775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774706" y="2633774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127131" y="2633773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14708" y="3036021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395708" y="3036020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776708" y="3036019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129133" y="3036018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1166853" y="1995599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522009" y="3127953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267792" y="3127953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14" idx="1"/>
              <a:endCxn id="9" idx="1"/>
            </p:cNvCxnSpPr>
            <p:nvPr/>
          </p:nvCxnSpPr>
          <p:spPr>
            <a:xfrm flipH="1" flipV="1">
              <a:off x="1191961" y="2020707"/>
              <a:ext cx="1027906" cy="33796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0" idx="6"/>
              <a:endCxn id="14" idx="4"/>
            </p:cNvCxnSpPr>
            <p:nvPr/>
          </p:nvCxnSpPr>
          <p:spPr>
            <a:xfrm flipV="1">
              <a:off x="1693459" y="2505014"/>
              <a:ext cx="587025" cy="70866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2194759" y="2333564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0" idx="6"/>
              <a:endCxn id="11" idx="2"/>
            </p:cNvCxnSpPr>
            <p:nvPr/>
          </p:nvCxnSpPr>
          <p:spPr>
            <a:xfrm>
              <a:off x="1693459" y="3213678"/>
              <a:ext cx="5743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7" idx="6"/>
              <a:endCxn id="11" idx="1"/>
            </p:cNvCxnSpPr>
            <p:nvPr/>
          </p:nvCxnSpPr>
          <p:spPr>
            <a:xfrm>
              <a:off x="1317802" y="2826818"/>
              <a:ext cx="975098" cy="32624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1146352" y="2741093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7" idx="6"/>
              <a:endCxn id="14" idx="2"/>
            </p:cNvCxnSpPr>
            <p:nvPr/>
          </p:nvCxnSpPr>
          <p:spPr>
            <a:xfrm flipV="1">
              <a:off x="1317802" y="2419289"/>
              <a:ext cx="876957" cy="40752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6507859" y="3777874"/>
            <a:ext cx="4377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pPr algn="r"/>
            <a:r>
              <a:rPr lang="en-US" sz="2800" dirty="0" smtClean="0"/>
              <a:t>voxel network</a:t>
            </a:r>
          </a:p>
          <a:p>
            <a:pPr algn="r"/>
            <a:r>
              <a:rPr lang="en-US" sz="2800" dirty="0" smtClean="0"/>
              <a:t>Brownian motion</a:t>
            </a:r>
          </a:p>
          <a:p>
            <a:pPr algn="r"/>
            <a:r>
              <a:rPr lang="en-US" sz="2800" dirty="0" smtClean="0"/>
              <a:t>Viterbi decoding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34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556770" y="622169"/>
            <a:ext cx="4602694" cy="3520657"/>
            <a:chOff x="2556770" y="622169"/>
            <a:chExt cx="4602694" cy="3520657"/>
          </a:xfrm>
        </p:grpSpPr>
        <p:grpSp>
          <p:nvGrpSpPr>
            <p:cNvPr id="27" name="Group 26"/>
            <p:cNvGrpSpPr/>
            <p:nvPr/>
          </p:nvGrpSpPr>
          <p:grpSpPr>
            <a:xfrm>
              <a:off x="3020073" y="622169"/>
              <a:ext cx="3497830" cy="3520657"/>
              <a:chOff x="3020073" y="622169"/>
              <a:chExt cx="3497830" cy="3520657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020073" y="622169"/>
                <a:ext cx="3497830" cy="3520657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smtClean="0"/>
                  <a:t>Unknown Trigger </a:t>
                </a:r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4423067" y="3029932"/>
                    <a:ext cx="631520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3067" y="3029932"/>
                    <a:ext cx="631520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1650" r="-17476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0" name="Group 19"/>
              <p:cNvGrpSpPr/>
              <p:nvPr/>
            </p:nvGrpSpPr>
            <p:grpSpPr>
              <a:xfrm>
                <a:off x="3178400" y="685696"/>
                <a:ext cx="3214888" cy="1478588"/>
                <a:chOff x="3205616" y="4626708"/>
                <a:chExt cx="3214888" cy="1478588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3205616" y="4764149"/>
                  <a:ext cx="15202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Circuit </a:t>
                  </a:r>
                </a:p>
                <a:p>
                  <a:r>
                    <a:rPr lang="en-US" dirty="0">
                      <a:sym typeface="Symbol" panose="05050102010706020507" pitchFamily="18" charset="2"/>
                    </a:rPr>
                    <a:t> </a:t>
                  </a:r>
                  <a:r>
                    <a:rPr lang="en-US" dirty="0" smtClean="0">
                      <a:sym typeface="Symbol" panose="05050102010706020507" pitchFamily="18" charset="2"/>
                    </a:rPr>
                    <a:t> </a:t>
                  </a:r>
                  <a:r>
                    <a:rPr lang="en-US" dirty="0" smtClean="0"/>
                    <a:t>Parameters</a:t>
                  </a:r>
                  <a:endParaRPr lang="en-US" dirty="0"/>
                </a:p>
              </p:txBody>
            </p:sp>
            <p:grpSp>
              <p:nvGrpSpPr>
                <p:cNvPr id="18" name="Group 17"/>
                <p:cNvGrpSpPr/>
                <p:nvPr/>
              </p:nvGrpSpPr>
              <p:grpSpPr>
                <a:xfrm>
                  <a:off x="3585915" y="5318059"/>
                  <a:ext cx="2431955" cy="787237"/>
                  <a:chOff x="3616131" y="5234469"/>
                  <a:chExt cx="2431955" cy="787237"/>
                </a:xfrm>
              </p:grpSpPr>
              <p:sp>
                <p:nvSpPr>
                  <p:cNvPr id="12" name="Right Arrow 11"/>
                  <p:cNvSpPr/>
                  <p:nvPr/>
                </p:nvSpPr>
                <p:spPr>
                  <a:xfrm>
                    <a:off x="4647320" y="5446447"/>
                    <a:ext cx="528687" cy="310718"/>
                  </a:xfrm>
                  <a:prstGeom prst="rightArrow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16131" y="5322723"/>
                    <a:ext cx="936153" cy="615090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223" t="9126" r="17573" b="9709"/>
                  <a:stretch/>
                </p:blipFill>
                <p:spPr>
                  <a:xfrm>
                    <a:off x="5230716" y="5234469"/>
                    <a:ext cx="817370" cy="78723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" name="TextBox 21"/>
                <p:cNvSpPr txBox="1"/>
                <p:nvPr/>
              </p:nvSpPr>
              <p:spPr>
                <a:xfrm>
                  <a:off x="5038203" y="4626708"/>
                  <a:ext cx="138230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Threshold &amp; </a:t>
                  </a:r>
                </a:p>
                <a:p>
                  <a:r>
                    <a:rPr lang="en-US" dirty="0" smtClean="0"/>
                    <a:t>Peak Rate</a:t>
                  </a:r>
                  <a:endParaRPr lang="en-US" dirty="0"/>
                </a:p>
              </p:txBody>
            </p:sp>
          </p:grpSp>
        </p:grpSp>
        <p:sp>
          <p:nvSpPr>
            <p:cNvPr id="3" name="Right Arrow 2"/>
            <p:cNvSpPr/>
            <p:nvPr/>
          </p:nvSpPr>
          <p:spPr>
            <a:xfrm>
              <a:off x="2556770" y="3098307"/>
              <a:ext cx="1207363" cy="25745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ight Arrow 3"/>
            <p:cNvSpPr/>
            <p:nvPr/>
          </p:nvSpPr>
          <p:spPr>
            <a:xfrm>
              <a:off x="5952101" y="3098307"/>
              <a:ext cx="1207363" cy="24131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88194" y="2144433"/>
            <a:ext cx="1768576" cy="3220335"/>
            <a:chOff x="788194" y="2144433"/>
            <a:chExt cx="1768576" cy="3220335"/>
          </a:xfrm>
        </p:grpSpPr>
        <p:grpSp>
          <p:nvGrpSpPr>
            <p:cNvPr id="24" name="Group 23"/>
            <p:cNvGrpSpPr/>
            <p:nvPr/>
          </p:nvGrpSpPr>
          <p:grpSpPr>
            <a:xfrm>
              <a:off x="788194" y="2144433"/>
              <a:ext cx="1748915" cy="1352061"/>
              <a:chOff x="788194" y="2144433"/>
              <a:chExt cx="1748915" cy="1352061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788194" y="2144433"/>
                <a:ext cx="1748915" cy="1352061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Unknown</a:t>
                </a:r>
              </a:p>
              <a:p>
                <a:pPr algn="ctr"/>
                <a:r>
                  <a:rPr lang="en-US" dirty="0" smtClean="0"/>
                  <a:t>Arrival Rate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760086" y="3042367"/>
                    <a:ext cx="61869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0086" y="3042367"/>
                    <a:ext cx="6186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1881" r="-16832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TextBox 9"/>
            <p:cNvSpPr txBox="1"/>
            <p:nvPr/>
          </p:nvSpPr>
          <p:spPr>
            <a:xfrm>
              <a:off x="849443" y="3663302"/>
              <a:ext cx="1707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Positive Definite</a:t>
              </a:r>
            </a:p>
            <a:p>
              <a:r>
                <a:rPr lang="en-US" dirty="0" smtClean="0"/>
                <a:t>Always ? Why ?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203" y="4309633"/>
              <a:ext cx="1078899" cy="1055135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7263163" y="1375138"/>
            <a:ext cx="4118011" cy="3281812"/>
            <a:chOff x="7263163" y="1375138"/>
            <a:chExt cx="4118011" cy="32818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2" t="4725" r="14666" b="22802"/>
            <a:stretch/>
          </p:blipFill>
          <p:spPr>
            <a:xfrm>
              <a:off x="8491204" y="1375138"/>
              <a:ext cx="2889970" cy="2079009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7263163" y="2144434"/>
              <a:ext cx="1804637" cy="1518868"/>
              <a:chOff x="7263163" y="2144434"/>
              <a:chExt cx="1804637" cy="1518868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7263163" y="2144434"/>
                <a:ext cx="1804637" cy="1518868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“Uncountable”</a:t>
                </a:r>
              </a:p>
              <a:p>
                <a:pPr algn="ctr"/>
                <a:r>
                  <a:rPr lang="en-US" dirty="0" smtClean="0"/>
                  <a:t>count process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7403539" y="3029932"/>
                    <a:ext cx="63889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3539" y="3029932"/>
                    <a:ext cx="63889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714" r="-17143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TextBox 7"/>
            <p:cNvSpPr txBox="1"/>
            <p:nvPr/>
          </p:nvSpPr>
          <p:spPr>
            <a:xfrm>
              <a:off x="7403539" y="3733620"/>
              <a:ext cx="38808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Infinite power in PSD so</a:t>
              </a:r>
            </a:p>
            <a:p>
              <a:r>
                <a:rPr lang="en-US" dirty="0" smtClean="0"/>
                <a:t>… </a:t>
              </a:r>
              <a:r>
                <a:rPr lang="en-US" u="sng" dirty="0" smtClean="0"/>
                <a:t>no</a:t>
              </a:r>
              <a:r>
                <a:rPr lang="en-US" dirty="0" smtClean="0"/>
                <a:t> </a:t>
              </a:r>
              <a:r>
                <a:rPr lang="en-US" dirty="0" err="1" smtClean="0"/>
                <a:t>Nyquist</a:t>
              </a:r>
              <a:r>
                <a:rPr lang="en-US" dirty="0" smtClean="0"/>
                <a:t> cutoff</a:t>
              </a:r>
            </a:p>
            <a:p>
              <a:r>
                <a:rPr lang="en-US" dirty="0" smtClean="0"/>
                <a:t>… cant be sampled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143352" y="3089263"/>
            <a:ext cx="3411205" cy="615242"/>
            <a:chOff x="1143352" y="3089263"/>
            <a:chExt cx="3411205" cy="61524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1143352" y="3089263"/>
              <a:ext cx="527782" cy="25035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4026775" y="3454147"/>
              <a:ext cx="527782" cy="250358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9619" y="167276"/>
            <a:ext cx="1011555" cy="974967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7403539" y="4751757"/>
            <a:ext cx="3977635" cy="1353539"/>
            <a:chOff x="7403539" y="4751757"/>
            <a:chExt cx="3977635" cy="135353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1704" y="5174377"/>
              <a:ext cx="1489470" cy="930919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7403539" y="4751757"/>
              <a:ext cx="3880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 but it can be Fourier transformed !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160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777067" y="1275645"/>
                <a:ext cx="61361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via the </a:t>
                </a:r>
                <a:r>
                  <a:rPr lang="en-US" sz="3200" b="1" u="sng" dirty="0" smtClean="0"/>
                  <a:t>Slow</a:t>
                </a:r>
                <a:r>
                  <a:rPr lang="en-US" sz="3200" dirty="0" smtClean="0"/>
                  <a:t> Fourier Transform</a:t>
                </a:r>
                <a:endParaRPr lang="en-US" sz="32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067" y="1275645"/>
                <a:ext cx="6136167" cy="584775"/>
              </a:xfrm>
              <a:prstGeom prst="rect">
                <a:avLst/>
              </a:prstGeom>
              <a:blipFill>
                <a:blip r:embed="rId3"/>
                <a:stretch>
                  <a:fillRect t="-12500" r="-159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94951" y="2406973"/>
                <a:ext cx="5795882" cy="1787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𝑃𝑆𝐷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−  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951" y="2406973"/>
                <a:ext cx="5795882" cy="1787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/>
          <p:cNvSpPr/>
          <p:nvPr/>
        </p:nvSpPr>
        <p:spPr>
          <a:xfrm>
            <a:off x="7772651" y="3149661"/>
            <a:ext cx="1422400" cy="451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308344" y="2980327"/>
            <a:ext cx="1354667" cy="7902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PWT</a:t>
            </a:r>
            <a:endParaRPr lang="en-US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5460548" y="2349976"/>
            <a:ext cx="4525129" cy="3913530"/>
            <a:chOff x="5460548" y="2349976"/>
            <a:chExt cx="4525129" cy="391353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9457895" y="3050193"/>
              <a:ext cx="527782" cy="25035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48" y="5919105"/>
              <a:ext cx="459202" cy="34440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576150" y="2349976"/>
              <a:ext cx="527782" cy="250358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35" y="810185"/>
            <a:ext cx="1489470" cy="9309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1456" y="223837"/>
            <a:ext cx="1011555" cy="9749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7665" y="272572"/>
            <a:ext cx="743620" cy="9832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85677" y="166839"/>
            <a:ext cx="3818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701694" y="1198804"/>
            <a:ext cx="10768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You again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007555" y="4326015"/>
            <a:ext cx="8093277" cy="2531268"/>
            <a:chOff x="4007555" y="4326015"/>
            <a:chExt cx="8093277" cy="2531268"/>
          </a:xfrm>
        </p:grpSpPr>
        <p:grpSp>
          <p:nvGrpSpPr>
            <p:cNvPr id="9" name="Group 8"/>
            <p:cNvGrpSpPr/>
            <p:nvPr/>
          </p:nvGrpSpPr>
          <p:grpSpPr>
            <a:xfrm>
              <a:off x="4007555" y="4326015"/>
              <a:ext cx="8093277" cy="2531268"/>
              <a:chOff x="4007555" y="4326015"/>
              <a:chExt cx="8093277" cy="253126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984181" y="4787042"/>
                <a:ext cx="5727528" cy="147732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This is the “DNN” we need to learn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Unsupervised Learner … but needs “unique events ids”</a:t>
                </a:r>
              </a:p>
              <a:p>
                <a:endParaRPr lang="en-US" dirty="0"/>
              </a:p>
              <a:p>
                <a:r>
                  <a:rPr lang="en-US" dirty="0" err="1" smtClean="0"/>
                  <a:t>Slooooow</a:t>
                </a:r>
                <a:r>
                  <a:rPr lang="en-US" dirty="0" smtClean="0"/>
                  <a:t> FT </a:t>
                </a:r>
                <a:r>
                  <a:rPr lang="en-US" dirty="0" smtClean="0">
                    <a:sym typeface="Wingdings" panose="05000000000000000000" pitchFamily="2" charset="2"/>
                  </a:rPr>
                  <a:t> Faster FT when GPU-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ized</a:t>
                </a:r>
                <a:endParaRPr lang="en-US" dirty="0"/>
              </a:p>
            </p:txBody>
          </p:sp>
          <p:sp>
            <p:nvSpPr>
              <p:cNvPr id="8" name="Right Brace 7"/>
              <p:cNvSpPr/>
              <p:nvPr/>
            </p:nvSpPr>
            <p:spPr>
              <a:xfrm rot="5400000">
                <a:off x="5547179" y="2786391"/>
                <a:ext cx="404029" cy="3483278"/>
              </a:xfrm>
              <a:prstGeom prst="rightBrac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89897" y="6283489"/>
                <a:ext cx="644391" cy="536633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6840041" y="6321424"/>
                <a:ext cx="464092" cy="53585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82183" y="5834382"/>
                <a:ext cx="1918649" cy="917030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3"/>
            <a:srcRect b="2441"/>
            <a:stretch/>
          </p:blipFill>
          <p:spPr>
            <a:xfrm>
              <a:off x="11158788" y="5919105"/>
              <a:ext cx="607803" cy="502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171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69242" y="297981"/>
            <a:ext cx="8492360" cy="5414755"/>
            <a:chOff x="1520773" y="596746"/>
            <a:chExt cx="9177427" cy="57977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773" y="596746"/>
              <a:ext cx="9177427" cy="579775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8397" y="980962"/>
              <a:ext cx="2562052" cy="180662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478112" y="739147"/>
              <a:ext cx="2730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Private Sector Debt</a:t>
              </a:r>
              <a:r>
                <a:rPr lang="en-US" dirty="0" smtClean="0"/>
                <a:t> to GDP</a:t>
              </a:r>
              <a:endParaRPr lang="en-US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 flipV="1">
              <a:off x="8069802" y="1091953"/>
              <a:ext cx="38938" cy="3865859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010703" y="1091953"/>
              <a:ext cx="7093" cy="383922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8129398" y="4543298"/>
              <a:ext cx="881305" cy="198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Callout 12"/>
            <p:cNvSpPr/>
            <p:nvPr/>
          </p:nvSpPr>
          <p:spPr>
            <a:xfrm>
              <a:off x="6631781" y="4015194"/>
              <a:ext cx="1321741" cy="879682"/>
            </a:xfrm>
            <a:prstGeom prst="wedgeEllipseCallout">
              <a:avLst>
                <a:gd name="adj1" fmla="val 58829"/>
                <a:gd name="adj2" fmla="val -5829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Internet 1.0</a:t>
              </a:r>
            </a:p>
            <a:p>
              <a:pPr algn="ctr"/>
              <a:r>
                <a:rPr lang="en-US" sz="1200" dirty="0" smtClean="0"/>
                <a:t>Bubble</a:t>
              </a:r>
            </a:p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2 T USD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Oval Callout 13"/>
          <p:cNvSpPr/>
          <p:nvPr/>
        </p:nvSpPr>
        <p:spPr>
          <a:xfrm>
            <a:off x="9628949" y="3495624"/>
            <a:ext cx="3127515" cy="3362375"/>
          </a:xfrm>
          <a:prstGeom prst="wedgeEllipseCallout">
            <a:avLst>
              <a:gd name="adj1" fmla="val -81595"/>
              <a:gd name="adj2" fmla="val -389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Internet 2.0</a:t>
            </a:r>
          </a:p>
          <a:p>
            <a:pPr algn="ctr"/>
            <a:r>
              <a:rPr lang="en-US" sz="2000" dirty="0" smtClean="0"/>
              <a:t>Bubble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dirty="0" smtClean="0">
                <a:solidFill>
                  <a:srgbClr val="FF0000"/>
                </a:solidFill>
              </a:rPr>
              <a:t>0 T USD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27" y="3990364"/>
            <a:ext cx="1720911" cy="26708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6014" y="2610426"/>
            <a:ext cx="1685141" cy="132343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Google/R - Carnegie Mellon</a:t>
            </a:r>
          </a:p>
          <a:p>
            <a:pPr algn="r"/>
            <a:r>
              <a:rPr lang="en-US" sz="1000" i="1" dirty="0" smtClean="0"/>
              <a:t>Revisiting Unreasonable</a:t>
            </a:r>
          </a:p>
          <a:p>
            <a:pPr algn="r"/>
            <a:r>
              <a:rPr lang="en-US" sz="1000" i="1" dirty="0" smtClean="0"/>
              <a:t>Effectiveness in the</a:t>
            </a:r>
          </a:p>
          <a:p>
            <a:pPr algn="r"/>
            <a:r>
              <a:rPr lang="en-US" sz="1000" i="1" dirty="0" smtClean="0"/>
              <a:t>Deep Learning Era</a:t>
            </a:r>
          </a:p>
          <a:p>
            <a:pPr algn="r"/>
            <a:endParaRPr lang="en-US" sz="1000" i="1" dirty="0"/>
          </a:p>
          <a:p>
            <a:pPr algn="r"/>
            <a:endParaRPr lang="en-US" sz="1000" i="1" dirty="0" smtClean="0"/>
          </a:p>
          <a:p>
            <a:pPr algn="r"/>
            <a:endParaRPr lang="en-US" sz="1000" i="1" dirty="0"/>
          </a:p>
          <a:p>
            <a:pPr algn="r"/>
            <a:endParaRPr lang="en-US" sz="10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553" y="4002335"/>
            <a:ext cx="623277" cy="3888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24" y="3512518"/>
            <a:ext cx="623277" cy="38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7814" y="563526"/>
            <a:ext cx="26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Questions ?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2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377984" y="1004473"/>
            <a:ext cx="4336913" cy="2438400"/>
            <a:chOff x="4377984" y="1004473"/>
            <a:chExt cx="4336913" cy="24384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7984" y="1004473"/>
              <a:ext cx="3657600" cy="2438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51"/>
            <a:stretch/>
          </p:blipFill>
          <p:spPr>
            <a:xfrm>
              <a:off x="6343172" y="1677573"/>
              <a:ext cx="2371725" cy="1765300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4907416" y="3074573"/>
              <a:ext cx="184150" cy="17145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?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409860" y="2903123"/>
              <a:ext cx="184150" cy="17145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?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835241" y="2772155"/>
              <a:ext cx="184150" cy="17145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?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49772" y="351416"/>
            <a:ext cx="2521258" cy="2154623"/>
            <a:chOff x="649772" y="351416"/>
            <a:chExt cx="2521258" cy="2154623"/>
          </a:xfrm>
        </p:grpSpPr>
        <p:sp>
          <p:nvSpPr>
            <p:cNvPr id="11" name="Cloud Callout 10"/>
            <p:cNvSpPr/>
            <p:nvPr/>
          </p:nvSpPr>
          <p:spPr>
            <a:xfrm>
              <a:off x="649772" y="351416"/>
              <a:ext cx="2521258" cy="1463021"/>
            </a:xfrm>
            <a:prstGeom prst="cloudCallout">
              <a:avLst>
                <a:gd name="adj1" fmla="val 88908"/>
                <a:gd name="adj2" fmla="val 55074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  <a:p>
              <a:pPr algn="ctr"/>
              <a:r>
                <a:rPr lang="en-US" sz="1400" dirty="0" smtClean="0"/>
                <a:t>Fuel of </a:t>
              </a:r>
              <a:r>
                <a:rPr lang="en-US" sz="1400" u="sng" dirty="0" smtClean="0"/>
                <a:t>unknown </a:t>
              </a:r>
              <a:r>
                <a:rPr lang="en-US" sz="1400" dirty="0" smtClean="0"/>
                <a:t>quality being </a:t>
              </a:r>
              <a:r>
                <a:rPr lang="en-US" sz="1400" dirty="0"/>
                <a:t>pumped into hypothesis engines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89" t="16047" r="37773" b="25368"/>
            <a:stretch/>
          </p:blipFill>
          <p:spPr>
            <a:xfrm>
              <a:off x="1604121" y="1942391"/>
              <a:ext cx="612559" cy="563648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9854635" y="3437982"/>
            <a:ext cx="1839618" cy="1226983"/>
            <a:chOff x="9829468" y="3437028"/>
            <a:chExt cx="1839618" cy="1226983"/>
          </a:xfrm>
        </p:grpSpPr>
        <p:sp>
          <p:nvSpPr>
            <p:cNvPr id="35" name="Snip Single Corner Rectangle 34"/>
            <p:cNvSpPr/>
            <p:nvPr/>
          </p:nvSpPr>
          <p:spPr>
            <a:xfrm>
              <a:off x="9829468" y="4029236"/>
              <a:ext cx="1839618" cy="634775"/>
            </a:xfrm>
            <a:prstGeom prst="snip1Rect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FREE</a:t>
              </a:r>
            </a:p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R&amp;D ONLY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6"/>
            <a:srcRect t="3243"/>
            <a:stretch/>
          </p:blipFill>
          <p:spPr>
            <a:xfrm>
              <a:off x="10041122" y="4118967"/>
              <a:ext cx="388274" cy="387132"/>
            </a:xfrm>
            <a:prstGeom prst="rect">
              <a:avLst/>
            </a:prstGeom>
          </p:spPr>
        </p:pic>
        <p:sp>
          <p:nvSpPr>
            <p:cNvPr id="46" name="Snip Single Corner Rectangle 45"/>
            <p:cNvSpPr/>
            <p:nvPr/>
          </p:nvSpPr>
          <p:spPr>
            <a:xfrm>
              <a:off x="9829468" y="3437028"/>
              <a:ext cx="1839618" cy="555279"/>
            </a:xfrm>
            <a:prstGeom prst="snip1Rect">
              <a:avLst>
                <a:gd name="adj" fmla="val 31030"/>
              </a:avLst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BAH + ICR INC</a:t>
              </a:r>
            </a:p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$$ = 12 HEADS</a:t>
              </a:r>
            </a:p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BLITZ USER BASE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48" b="30033"/>
            <a:stretch/>
          </p:blipFill>
          <p:spPr>
            <a:xfrm>
              <a:off x="9975891" y="3542410"/>
              <a:ext cx="518737" cy="291506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6055415" y="4749585"/>
            <a:ext cx="3738669" cy="1156870"/>
            <a:chOff x="6043229" y="5467242"/>
            <a:chExt cx="3738669" cy="1156870"/>
          </a:xfrm>
        </p:grpSpPr>
        <p:sp>
          <p:nvSpPr>
            <p:cNvPr id="22" name="Rectangle 21"/>
            <p:cNvSpPr/>
            <p:nvPr/>
          </p:nvSpPr>
          <p:spPr>
            <a:xfrm>
              <a:off x="6043229" y="5467242"/>
              <a:ext cx="3738669" cy="1156870"/>
            </a:xfrm>
            <a:prstGeom prst="rect">
              <a:avLst/>
            </a:prstGeom>
            <a:solidFill>
              <a:srgbClr val="92D050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Metric Providers</a:t>
              </a:r>
            </a:p>
            <a:p>
              <a:r>
                <a:rPr lang="en-US" sz="1200" dirty="0" smtClean="0">
                  <a:solidFill>
                    <a:schemeClr val="tx1"/>
                  </a:solidFill>
                </a:rPr>
                <a:t>Prof</a:t>
              </a:r>
              <a:r>
                <a:rPr lang="en-US" sz="1200" dirty="0">
                  <a:solidFill>
                    <a:schemeClr val="tx1"/>
                  </a:solidFill>
                </a:rPr>
                <a:t>. Mandel, Wilson’s Chair Physic, RIT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Prof. Wolf, Lee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DuBridges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sz="1200" dirty="0">
                  <a:solidFill>
                    <a:schemeClr val="tx1"/>
                  </a:solidFill>
                </a:rPr>
                <a:t>Chair Physics, </a:t>
              </a:r>
              <a:r>
                <a:rPr lang="en-US" sz="1200" dirty="0" smtClean="0">
                  <a:solidFill>
                    <a:schemeClr val="tx1"/>
                  </a:solidFill>
                </a:rPr>
                <a:t>RIT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Prof. </a:t>
              </a:r>
              <a:r>
                <a:rPr lang="en-US" sz="1200" dirty="0" err="1">
                  <a:solidFill>
                    <a:schemeClr val="tx1"/>
                  </a:solidFill>
                </a:rPr>
                <a:t>Frieden</a:t>
              </a:r>
              <a:r>
                <a:rPr lang="en-US" sz="1200" dirty="0">
                  <a:solidFill>
                    <a:schemeClr val="tx1"/>
                  </a:solidFill>
                </a:rPr>
                <a:t>, Optical </a:t>
              </a:r>
              <a:r>
                <a:rPr lang="en-US" sz="1200" dirty="0" err="1">
                  <a:solidFill>
                    <a:schemeClr val="tx1"/>
                  </a:solidFill>
                </a:rPr>
                <a:t>Sci</a:t>
              </a:r>
              <a:r>
                <a:rPr lang="en-US" sz="1200" dirty="0">
                  <a:solidFill>
                    <a:schemeClr val="tx1"/>
                  </a:solidFill>
                </a:rPr>
                <a:t> Chair, </a:t>
              </a:r>
              <a:r>
                <a:rPr lang="en-US" sz="1200" dirty="0" err="1">
                  <a:solidFill>
                    <a:schemeClr val="tx1"/>
                  </a:solidFill>
                </a:rPr>
                <a:t>UofAz</a:t>
              </a:r>
              <a:endParaRPr lang="en-US" sz="1200" dirty="0">
                <a:solidFill>
                  <a:schemeClr val="tx1"/>
                </a:solidFill>
              </a:endParaRPr>
            </a:p>
            <a:p>
              <a:r>
                <a:rPr lang="en-US" sz="1200" dirty="0">
                  <a:solidFill>
                    <a:schemeClr val="tx1"/>
                  </a:solidFill>
                </a:rPr>
                <a:t>Prof. Goodman, </a:t>
              </a:r>
              <a:r>
                <a:rPr lang="en-US" sz="1200" dirty="0" smtClean="0">
                  <a:solidFill>
                    <a:schemeClr val="tx1"/>
                  </a:solidFill>
                </a:rPr>
                <a:t>EE Chair, Stanford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3238" y="5951170"/>
              <a:ext cx="840193" cy="60635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82727" y="5507256"/>
              <a:ext cx="387128" cy="373126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5067449" y="1942391"/>
            <a:ext cx="3004130" cy="3286536"/>
            <a:chOff x="5067449" y="1942391"/>
            <a:chExt cx="3004130" cy="3286536"/>
          </a:xfrm>
        </p:grpSpPr>
        <p:sp>
          <p:nvSpPr>
            <p:cNvPr id="27" name="TextBox 26"/>
            <p:cNvSpPr txBox="1"/>
            <p:nvPr/>
          </p:nvSpPr>
          <p:spPr>
            <a:xfrm>
              <a:off x="7540087" y="1942391"/>
              <a:ext cx="531492" cy="276999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smtClean="0"/>
                <a:t>Voxel</a:t>
              </a:r>
              <a:endParaRPr lang="en-US" sz="1200" dirty="0" smtClean="0"/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5067449" y="3074580"/>
              <a:ext cx="2809731" cy="2154347"/>
              <a:chOff x="5067449" y="3074580"/>
              <a:chExt cx="2809731" cy="215434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5067449" y="3074580"/>
                <a:ext cx="2809731" cy="2154347"/>
                <a:chOff x="5031454" y="3074580"/>
                <a:chExt cx="2809731" cy="2154347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6026200" y="4029236"/>
                  <a:ext cx="1814985" cy="64633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b="1" dirty="0" smtClean="0"/>
                    <a:t>TOTEM</a:t>
                  </a:r>
                </a:p>
                <a:p>
                  <a:pPr algn="r"/>
                  <a:r>
                    <a:rPr lang="en-US" sz="1200" dirty="0" smtClean="0"/>
                    <a:t>SNR Metrics</a:t>
                  </a:r>
                </a:p>
                <a:p>
                  <a:pPr algn="ctr"/>
                  <a:endParaRPr lang="en-US" sz="1200" b="1" dirty="0"/>
                </a:p>
              </p:txBody>
            </p:sp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3304"/>
                <a:stretch/>
              </p:blipFill>
              <p:spPr>
                <a:xfrm>
                  <a:off x="5277969" y="4813705"/>
                  <a:ext cx="447931" cy="415222"/>
                </a:xfrm>
                <a:prstGeom prst="rect">
                  <a:avLst/>
                </a:prstGeom>
                <a:solidFill>
                  <a:srgbClr val="92D050"/>
                </a:solidFill>
              </p:spPr>
            </p:pic>
            <p:cxnSp>
              <p:nvCxnSpPr>
                <p:cNvPr id="29" name="Elbow Connector 28"/>
                <p:cNvCxnSpPr>
                  <a:stCxn id="10" idx="1"/>
                </p:cNvCxnSpPr>
                <p:nvPr/>
              </p:nvCxnSpPr>
              <p:spPr>
                <a:xfrm rot="10800000">
                  <a:off x="5855604" y="3074580"/>
                  <a:ext cx="170596" cy="1277823"/>
                </a:xfrm>
                <a:prstGeom prst="bentConnector2">
                  <a:avLst/>
                </a:prstGeom>
                <a:ln w="825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Elbow Connector 62"/>
                <p:cNvCxnSpPr>
                  <a:stCxn id="10" idx="1"/>
                </p:cNvCxnSpPr>
                <p:nvPr/>
              </p:nvCxnSpPr>
              <p:spPr>
                <a:xfrm rot="10800000">
                  <a:off x="5031454" y="3482288"/>
                  <a:ext cx="994747" cy="870114"/>
                </a:xfrm>
                <a:prstGeom prst="bentConnector3">
                  <a:avLst>
                    <a:gd name="adj1" fmla="val 98946"/>
                  </a:avLst>
                </a:prstGeom>
                <a:ln w="825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Elbow Connector 63"/>
                <p:cNvCxnSpPr>
                  <a:stCxn id="10" idx="1"/>
                </p:cNvCxnSpPr>
                <p:nvPr/>
              </p:nvCxnSpPr>
              <p:spPr>
                <a:xfrm rot="10800000">
                  <a:off x="5515784" y="3246030"/>
                  <a:ext cx="510417" cy="1106373"/>
                </a:xfrm>
                <a:prstGeom prst="bentConnector2">
                  <a:avLst/>
                </a:prstGeom>
                <a:ln w="825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56498" y="4088138"/>
                <a:ext cx="387128" cy="373126"/>
              </a:xfrm>
              <a:prstGeom prst="rect">
                <a:avLst/>
              </a:prstGeom>
            </p:spPr>
          </p:pic>
        </p:grpSp>
      </p:grpSp>
      <p:grpSp>
        <p:nvGrpSpPr>
          <p:cNvPr id="9" name="Group 8"/>
          <p:cNvGrpSpPr/>
          <p:nvPr/>
        </p:nvGrpSpPr>
        <p:grpSpPr>
          <a:xfrm>
            <a:off x="4362809" y="392764"/>
            <a:ext cx="5419089" cy="3661818"/>
            <a:chOff x="4362809" y="392764"/>
            <a:chExt cx="5419089" cy="3661818"/>
          </a:xfrm>
        </p:grpSpPr>
        <p:sp>
          <p:nvSpPr>
            <p:cNvPr id="20" name="Rectangle 19"/>
            <p:cNvSpPr/>
            <p:nvPr/>
          </p:nvSpPr>
          <p:spPr>
            <a:xfrm>
              <a:off x="4362809" y="392764"/>
              <a:ext cx="2129647" cy="1034782"/>
            </a:xfrm>
            <a:prstGeom prst="rect">
              <a:avLst/>
            </a:prstGeom>
            <a:solidFill>
              <a:srgbClr val="FFC000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Event Providers (</a:t>
              </a:r>
              <a:r>
                <a:rPr lang="en-US" sz="1200" b="1" dirty="0" err="1" smtClean="0">
                  <a:solidFill>
                    <a:schemeClr val="tx1"/>
                  </a:solidFill>
                </a:rPr>
                <a:t>xyzt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)</a:t>
              </a:r>
            </a:p>
            <a:p>
              <a:pPr algn="ctr"/>
              <a:endParaRPr lang="en-US" sz="1200" b="1" dirty="0" smtClean="0">
                <a:solidFill>
                  <a:schemeClr val="tx1"/>
                </a:solidFill>
              </a:endParaRPr>
            </a:p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ADSB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Airtrack</a:t>
              </a:r>
              <a:endParaRPr lang="en-US" sz="1200" dirty="0" smtClean="0">
                <a:solidFill>
                  <a:schemeClr val="tx1"/>
                </a:solidFill>
              </a:endParaRPr>
            </a:p>
            <a:p>
              <a:pPr algn="r"/>
              <a:r>
                <a:rPr lang="en-US" sz="1200" dirty="0">
                  <a:solidFill>
                    <a:schemeClr val="tx1"/>
                  </a:solidFill>
                </a:rPr>
                <a:t>Overhead </a:t>
              </a:r>
              <a:r>
                <a:rPr lang="en-US" sz="1200" dirty="0" smtClean="0">
                  <a:solidFill>
                    <a:schemeClr val="tx1"/>
                  </a:solidFill>
                </a:rPr>
                <a:t>IR</a:t>
              </a:r>
            </a:p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ITAR Transactions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909575" y="2654808"/>
              <a:ext cx="1872323" cy="814114"/>
            </a:xfrm>
            <a:prstGeom prst="rect">
              <a:avLst/>
            </a:prstGeom>
            <a:solidFill>
              <a:srgbClr val="FFC000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Engine Providers</a:t>
              </a:r>
            </a:p>
            <a:p>
              <a:pPr algn="ctr"/>
              <a:endParaRPr lang="en-US" sz="1200" dirty="0" smtClean="0">
                <a:solidFill>
                  <a:schemeClr val="tx1"/>
                </a:solidFill>
              </a:endParaRPr>
            </a:p>
            <a:p>
              <a:pPr algn="r"/>
              <a:r>
                <a:rPr lang="en-US" sz="1200" b="1" dirty="0" smtClean="0">
                  <a:solidFill>
                    <a:schemeClr val="tx1"/>
                  </a:solidFill>
                </a:rPr>
                <a:t>THRESHER</a:t>
              </a:r>
            </a:p>
            <a:p>
              <a:pPr algn="r"/>
              <a:r>
                <a:rPr lang="en-US" sz="1200" b="1" dirty="0" smtClean="0">
                  <a:solidFill>
                    <a:srgbClr val="FF0000"/>
                  </a:solidFill>
                </a:rPr>
                <a:t>R</a:t>
              </a:r>
              <a:r>
                <a:rPr lang="en-US" sz="1200" b="1" dirty="0" smtClean="0">
                  <a:solidFill>
                    <a:srgbClr val="00B050"/>
                  </a:solidFill>
                </a:rPr>
                <a:t>G</a:t>
              </a:r>
              <a:r>
                <a:rPr lang="en-US" sz="1200" b="1" dirty="0" smtClean="0">
                  <a:solidFill>
                    <a:srgbClr val="00B0F0"/>
                  </a:solidFill>
                </a:rPr>
                <a:t>B</a:t>
              </a:r>
              <a:r>
                <a:rPr lang="en-US" sz="1200" b="1" dirty="0" smtClean="0">
                  <a:solidFill>
                    <a:schemeClr val="bg1"/>
                  </a:solidFill>
                </a:rPr>
                <a:t>W</a:t>
              </a:r>
              <a:r>
                <a:rPr lang="en-US" sz="1200" dirty="0" smtClean="0">
                  <a:solidFill>
                    <a:schemeClr val="tx1"/>
                  </a:solidFill>
                </a:rPr>
                <a:t> Crack Detector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909575" y="3485494"/>
              <a:ext cx="1872323" cy="56908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b="1" dirty="0" smtClean="0">
                  <a:solidFill>
                    <a:schemeClr val="tx1"/>
                  </a:solidFill>
                </a:rPr>
                <a:t>COGNOS</a:t>
              </a:r>
            </a:p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Forecasts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94590" y="3449291"/>
            <a:ext cx="3702483" cy="1248514"/>
            <a:chOff x="6094590" y="3449291"/>
            <a:chExt cx="3702483" cy="1248514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16928" y="3570745"/>
              <a:ext cx="342591" cy="452981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6094590" y="3449291"/>
              <a:ext cx="3702483" cy="1248514"/>
              <a:chOff x="6094590" y="3449291"/>
              <a:chExt cx="3702483" cy="1248514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7924750" y="4051474"/>
                <a:ext cx="1872323" cy="646331"/>
                <a:chOff x="7924750" y="4051474"/>
                <a:chExt cx="1872323" cy="646331"/>
              </a:xfrm>
            </p:grpSpPr>
            <p:sp>
              <p:nvSpPr>
                <p:cNvPr id="50" name="TextBox 49"/>
                <p:cNvSpPr txBox="1"/>
                <p:nvPr/>
              </p:nvSpPr>
              <p:spPr>
                <a:xfrm>
                  <a:off x="7924750" y="4051474"/>
                  <a:ext cx="1872323" cy="64633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b="1" dirty="0" smtClean="0"/>
                    <a:t>TOTEM</a:t>
                  </a:r>
                </a:p>
                <a:p>
                  <a:pPr algn="r"/>
                  <a:r>
                    <a:rPr lang="en-US" sz="1200" dirty="0" smtClean="0"/>
                    <a:t>Forecasts</a:t>
                  </a:r>
                </a:p>
                <a:p>
                  <a:pPr algn="r"/>
                  <a:endParaRPr lang="en-US" sz="1200" dirty="0" smtClean="0"/>
                </a:p>
              </p:txBody>
            </p:sp>
            <p:pic>
              <p:nvPicPr>
                <p:cNvPr id="71" name="Picture 7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80933" y="4093846"/>
                  <a:ext cx="387128" cy="373126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/>
              <p:cNvGrpSpPr/>
              <p:nvPr/>
            </p:nvGrpSpPr>
            <p:grpSpPr>
              <a:xfrm>
                <a:off x="6094590" y="3449291"/>
                <a:ext cx="1777848" cy="569088"/>
                <a:chOff x="6094590" y="3449291"/>
                <a:chExt cx="1777848" cy="569088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6094590" y="3449291"/>
                  <a:ext cx="1777848" cy="56908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bg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200" b="1" dirty="0" smtClean="0">
                      <a:solidFill>
                        <a:schemeClr val="tx1"/>
                      </a:solidFill>
                    </a:rPr>
                    <a:t>GEOINT-SYMP</a:t>
                  </a:r>
                </a:p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ROC Metrics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74149" y="3498973"/>
                  <a:ext cx="342591" cy="45298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5" name="Group 54"/>
          <p:cNvGrpSpPr/>
          <p:nvPr/>
        </p:nvGrpSpPr>
        <p:grpSpPr>
          <a:xfrm>
            <a:off x="6598336" y="3571897"/>
            <a:ext cx="2414742" cy="1026209"/>
            <a:chOff x="6598336" y="3571897"/>
            <a:chExt cx="2414742" cy="1026209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8485296" y="4342903"/>
              <a:ext cx="527782" cy="250358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598336" y="4347748"/>
              <a:ext cx="527782" cy="25035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5296" y="3571897"/>
              <a:ext cx="459202" cy="344401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608588" y="3672056"/>
              <a:ext cx="527782" cy="250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680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69278" y="410281"/>
            <a:ext cx="1515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Quiz  !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790699" y="1276350"/>
            <a:ext cx="905279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 texted the following to my Wife, my Son, and a Friend ….</a:t>
            </a:r>
          </a:p>
          <a:p>
            <a:endParaRPr lang="en-US" dirty="0"/>
          </a:p>
          <a:p>
            <a:endParaRPr lang="en-US" dirty="0" smtClean="0"/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Eureka ! I got my Levenberg Marquardt to compute the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correlation times of a Markov process,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thus bypassing a hopeless Linear Factor Analysis that would attempt to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maximizes a Chi^2 fit of a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negative binomial with a differentated Gamma function.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627017"/>
              </p:ext>
            </p:extLst>
          </p:nvPr>
        </p:nvGraphicFramePr>
        <p:xfrm>
          <a:off x="1477529" y="4024555"/>
          <a:ext cx="4940936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7780">
                  <a:extLst>
                    <a:ext uri="{9D8B030D-6E8A-4147-A177-3AD203B41FA5}">
                      <a16:colId xmlns:a16="http://schemas.microsoft.com/office/drawing/2014/main" val="4037635608"/>
                    </a:ext>
                  </a:extLst>
                </a:gridCol>
                <a:gridCol w="878320">
                  <a:extLst>
                    <a:ext uri="{9D8B030D-6E8A-4147-A177-3AD203B41FA5}">
                      <a16:colId xmlns:a16="http://schemas.microsoft.com/office/drawing/2014/main" val="1767734898"/>
                    </a:ext>
                  </a:extLst>
                </a:gridCol>
                <a:gridCol w="996661">
                  <a:extLst>
                    <a:ext uri="{9D8B030D-6E8A-4147-A177-3AD203B41FA5}">
                      <a16:colId xmlns:a16="http://schemas.microsoft.com/office/drawing/2014/main" val="3240223398"/>
                    </a:ext>
                  </a:extLst>
                </a:gridCol>
                <a:gridCol w="858175">
                  <a:extLst>
                    <a:ext uri="{9D8B030D-6E8A-4147-A177-3AD203B41FA5}">
                      <a16:colId xmlns:a16="http://schemas.microsoft.com/office/drawing/2014/main" val="278051287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The correct r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esponse pattern was 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baseline="0" dirty="0" smtClean="0">
                          <a:solidFill>
                            <a:srgbClr val="92D050"/>
                          </a:solidFill>
                        </a:rPr>
                        <a:t>G</a:t>
                      </a:r>
                      <a:r>
                        <a:rPr lang="en-US" baseline="0" dirty="0" smtClean="0">
                          <a:solidFill>
                            <a:srgbClr val="0070C0"/>
                          </a:solidFill>
                        </a:rPr>
                        <a:t>B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 ?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70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I like cheese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Wife</a:t>
                      </a:r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7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You misspelled </a:t>
                      </a:r>
                    </a:p>
                    <a:p>
                      <a:pPr algn="r"/>
                      <a:r>
                        <a:rPr lang="en-US" dirty="0" smtClean="0"/>
                        <a:t>differentiated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Son</a:t>
                      </a:r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81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I avoid all that negativity by using</a:t>
                      </a:r>
                    </a:p>
                    <a:p>
                      <a:pPr algn="r"/>
                      <a:r>
                        <a:rPr lang="en-US" dirty="0" smtClean="0"/>
                        <a:t>positive binomials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Friend</a:t>
                      </a:r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1754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929" y="630683"/>
            <a:ext cx="1011555" cy="9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1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9734" y="3138311"/>
            <a:ext cx="261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Reserved  for map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47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48" y="389843"/>
            <a:ext cx="1078899" cy="10551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167467" y="1185334"/>
            <a:ext cx="7770768" cy="1988799"/>
            <a:chOff x="2167467" y="1185334"/>
            <a:chExt cx="7770768" cy="1988799"/>
          </a:xfrm>
        </p:grpSpPr>
        <p:sp>
          <p:nvSpPr>
            <p:cNvPr id="2" name="TextBox 1"/>
            <p:cNvSpPr txBox="1"/>
            <p:nvPr/>
          </p:nvSpPr>
          <p:spPr>
            <a:xfrm>
              <a:off x="2167467" y="2562577"/>
              <a:ext cx="24202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x, y, z, t, state</a:t>
              </a:r>
              <a:endParaRPr lang="en-US" sz="3200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080726" y="2589358"/>
              <a:ext cx="14057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x, y, z, t</a:t>
              </a:r>
              <a:endParaRPr lang="en-US" sz="3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134433" y="1185334"/>
              <a:ext cx="1162756" cy="5192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SEPP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2"/>
              <a:endCxn id="2" idx="0"/>
            </p:cNvCxnSpPr>
            <p:nvPr/>
          </p:nvCxnSpPr>
          <p:spPr>
            <a:xfrm flipH="1">
              <a:off x="3377606" y="1704622"/>
              <a:ext cx="2338205" cy="8579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2"/>
              <a:endCxn id="3" idx="0"/>
            </p:cNvCxnSpPr>
            <p:nvPr/>
          </p:nvCxnSpPr>
          <p:spPr>
            <a:xfrm>
              <a:off x="5715811" y="1704622"/>
              <a:ext cx="2067800" cy="8847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loud Callout 6"/>
            <p:cNvSpPr/>
            <p:nvPr/>
          </p:nvSpPr>
          <p:spPr>
            <a:xfrm>
              <a:off x="8358817" y="1922092"/>
              <a:ext cx="1579418" cy="822036"/>
            </a:xfrm>
            <a:prstGeom prst="cloudCallout">
              <a:avLst>
                <a:gd name="adj1" fmla="val -31359"/>
                <a:gd name="adj2" fmla="val 737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Hidden states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47318" y="3700200"/>
            <a:ext cx="10579410" cy="649297"/>
            <a:chOff x="647318" y="3700200"/>
            <a:chExt cx="10579410" cy="649297"/>
          </a:xfrm>
        </p:grpSpPr>
        <p:sp>
          <p:nvSpPr>
            <p:cNvPr id="4" name="TextBox 3"/>
            <p:cNvSpPr txBox="1"/>
            <p:nvPr/>
          </p:nvSpPr>
          <p:spPr>
            <a:xfrm>
              <a:off x="1926569" y="3764722"/>
              <a:ext cx="37892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Black Body Calibrated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993261" y="3764722"/>
              <a:ext cx="42334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Self Calibrating Detector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318" y="3700200"/>
              <a:ext cx="645879" cy="62251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854054" y="594244"/>
            <a:ext cx="1629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Supervised ?</a:t>
            </a:r>
            <a:br>
              <a:rPr lang="en-US" dirty="0" smtClean="0"/>
            </a:br>
            <a:r>
              <a:rPr lang="en-US" dirty="0" smtClean="0"/>
              <a:t>Unsupervised ?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93094" y="4967853"/>
            <a:ext cx="10298954" cy="815212"/>
            <a:chOff x="693094" y="4967853"/>
            <a:chExt cx="10298954" cy="81521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094" y="4967853"/>
              <a:ext cx="600103" cy="79346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926569" y="5198290"/>
              <a:ext cx="35483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Supervised Learning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93261" y="5198290"/>
              <a:ext cx="39987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Unsupervised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671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63347" y="1990258"/>
            <a:ext cx="54260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Self Calibrating Detectors</a:t>
            </a:r>
          </a:p>
          <a:p>
            <a:endParaRPr lang="en-US" sz="4000" dirty="0"/>
          </a:p>
          <a:p>
            <a:pPr algn="ctr"/>
            <a:r>
              <a:rPr lang="en-US" sz="4000" dirty="0" smtClean="0"/>
              <a:t>SEPP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281352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815868"/>
              </p:ext>
            </p:extLst>
          </p:nvPr>
        </p:nvGraphicFramePr>
        <p:xfrm>
          <a:off x="1593581" y="1869660"/>
          <a:ext cx="9165463" cy="4220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79">
                  <a:extLst>
                    <a:ext uri="{9D8B030D-6E8A-4147-A177-3AD203B41FA5}">
                      <a16:colId xmlns:a16="http://schemas.microsoft.com/office/drawing/2014/main" val="2441060135"/>
                    </a:ext>
                  </a:extLst>
                </a:gridCol>
                <a:gridCol w="4334493">
                  <a:extLst>
                    <a:ext uri="{9D8B030D-6E8A-4147-A177-3AD203B41FA5}">
                      <a16:colId xmlns:a16="http://schemas.microsoft.com/office/drawing/2014/main" val="3890492831"/>
                    </a:ext>
                  </a:extLst>
                </a:gridCol>
                <a:gridCol w="4239491">
                  <a:extLst>
                    <a:ext uri="{9D8B030D-6E8A-4147-A177-3AD203B41FA5}">
                      <a16:colId xmlns:a16="http://schemas.microsoft.com/office/drawing/2014/main" val="2698029555"/>
                    </a:ext>
                  </a:extLst>
                </a:gridCol>
              </a:tblGrid>
              <a:tr h="1054202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1950 - 1990</a:t>
                      </a:r>
                    </a:p>
                    <a:p>
                      <a:pPr algn="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Self Calibrated Detectors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Now 1990 – 2000</a:t>
                      </a:r>
                    </a:p>
                    <a:p>
                      <a:pPr algn="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SEPP Forecasting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017266"/>
                  </a:ext>
                </a:extLst>
              </a:tr>
              <a:tr h="389495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Metrics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Levenberg Marquardt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SNR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% Complete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ETC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ROC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283367"/>
                  </a:ext>
                </a:extLst>
              </a:tr>
              <a:tr h="654342">
                <a:tc rowSpan="2"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Forecasts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baseline="0" dirty="0" err="1" smtClean="0"/>
                        <a:t>Karhunen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Loeve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Arrival Rate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E</a:t>
                      </a:r>
                      <a:r>
                        <a:rPr lang="en-US" b="1" u="none" dirty="0" smtClean="0"/>
                        <a:t>M</a:t>
                      </a:r>
                      <a:r>
                        <a:rPr lang="en-US" b="0" u="none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Arrival Rate</a:t>
                      </a:r>
                    </a:p>
                    <a:p>
                      <a:pPr marL="285750" marR="0" lvl="0" indent="-28575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Þ"/>
                        <a:tabLst/>
                        <a:defRPr/>
                      </a:pPr>
                      <a:r>
                        <a:rPr lang="en-US" baseline="0" dirty="0" smtClean="0"/>
                        <a:t>Space-Time Trigger 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606833"/>
                  </a:ext>
                </a:extLst>
              </a:tr>
              <a:tr h="971444">
                <a:tc vMerge="1">
                  <a:txBody>
                    <a:bodyPr/>
                    <a:lstStyle/>
                    <a:p>
                      <a:pPr algn="r"/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baseline="0" dirty="0" smtClean="0"/>
                        <a:t>Paley Weiner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Trigger Function</a:t>
                      </a:r>
                    </a:p>
                    <a:p>
                      <a:pPr algn="r"/>
                      <a:r>
                        <a:rPr lang="en-US" b="1" dirty="0" smtClean="0"/>
                        <a:t>Viterbi Decoding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dirty="0" smtClean="0"/>
                        <a:t>Brownian Motion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indent="0" algn="r">
                        <a:buFont typeface="Symbol" panose="05050102010706020507" pitchFamily="18" charset="2"/>
                        <a:buNone/>
                      </a:pPr>
                      <a:endParaRPr lang="en-US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7874168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351" y="2094238"/>
            <a:ext cx="847151" cy="816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817" y="2178354"/>
            <a:ext cx="553912" cy="7323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2425" y="3014963"/>
            <a:ext cx="9307774" cy="1273881"/>
          </a:xfrm>
          <a:prstGeom prst="rect">
            <a:avLst/>
          </a:prstGeom>
          <a:solidFill>
            <a:schemeClr val="accent3">
              <a:alpha val="81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22425" y="4279038"/>
            <a:ext cx="9307774" cy="1769569"/>
          </a:xfrm>
          <a:prstGeom prst="rect">
            <a:avLst/>
          </a:prstGeom>
          <a:solidFill>
            <a:schemeClr val="accent3">
              <a:alpha val="81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002858" y="3419488"/>
            <a:ext cx="3386814" cy="2436694"/>
            <a:chOff x="4002858" y="3419488"/>
            <a:chExt cx="3386814" cy="24366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4033234" y="3419488"/>
              <a:ext cx="527782" cy="25035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4026767" y="3640011"/>
              <a:ext cx="527782" cy="25035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4026767" y="4317332"/>
              <a:ext cx="527782" cy="25035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6767" y="5511781"/>
              <a:ext cx="459202" cy="34440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3234" y="3845279"/>
              <a:ext cx="459202" cy="34440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4002858" y="4941960"/>
              <a:ext cx="527782" cy="25035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853169" y="4923366"/>
              <a:ext cx="527782" cy="25035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861890" y="3469714"/>
              <a:ext cx="527782" cy="250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561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63856" y="2409425"/>
            <a:ext cx="885825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Some Physics of Self Calibrating Detectors</a:t>
            </a:r>
          </a:p>
          <a:p>
            <a:endParaRPr lang="en-US" sz="4000" dirty="0" smtClean="0"/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… via a cheap parlor trick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937" y="786328"/>
            <a:ext cx="1011555" cy="974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04" r="3350" b="2043"/>
          <a:stretch/>
        </p:blipFill>
        <p:spPr>
          <a:xfrm>
            <a:off x="10369715" y="3173996"/>
            <a:ext cx="304800" cy="3772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33799" y="3130698"/>
            <a:ext cx="372460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thus </a:t>
            </a:r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any SEPP Forecaster</a:t>
            </a:r>
            <a:endParaRPr lang="en-US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42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87365" y="555977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1549626" y="2596574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y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4015740" y="426720"/>
            <a:ext cx="3296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Are They Related 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103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lass:Classification xmlns:class="urn:us:gov:cia:enterprise:schema:Classification:2.3" dateClassified="2018-06-11" portionMarking="false" caveat="false" tool="AACG" toolVersion="201810">
  <class:ClassificationMarking type="USClassificationMarking" value="UNCLASSIFIED"/>
  <class:ClassifiedBy>1085727-0</class:ClassifiedBy>
  <class:ClassificationHeader>
    <class:ClassificationBanner>UNCLASSIFIED</class:ClassificationBanner>
    <class:SCICaveat/>
    <class:DescriptiveMarkings/>
  </class:ClassificationHeader>
  <class:ClassificationFooter>
    <class:DescriptiveMarkings/>
    <class:ClassificationBanner>UNCLASSIFIED</class:ClassificationBanner>
  </class:ClassificationFooter>
</class:Classification>
</file>

<file path=customXml/itemProps1.xml><?xml version="1.0" encoding="utf-8"?>
<ds:datastoreItem xmlns:ds="http://schemas.openxmlformats.org/officeDocument/2006/customXml" ds:itemID="{67CA6E0C-6B0C-4205-BE65-AB7CC1E7B3EA}">
  <ds:schemaRefs>
    <ds:schemaRef ds:uri="urn:us:gov:cia:enterprise:schema:Classification:2.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2781</TotalTime>
  <Words>578</Words>
  <Application>Microsoft Office PowerPoint</Application>
  <PresentationFormat>Widescreen</PresentationFormat>
  <Paragraphs>233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U.S. Government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Brian D Mr NGA-R USA CIV</dc:creator>
  <cp:lastModifiedBy>James Brian D Mr NGA-R USA CIV</cp:lastModifiedBy>
  <cp:revision>388</cp:revision>
  <dcterms:created xsi:type="dcterms:W3CDTF">2018-06-11T16:15:18Z</dcterms:created>
  <dcterms:modified xsi:type="dcterms:W3CDTF">2018-07-13T19:14:14Z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ACG_OFFICE_DLL">
    <vt:bool>true</vt:bool>
  </property>
  <property fmtid="{D5CDD505-2E9C-101B-9397-08002B2CF9AE}" pid="3" name="AACG_Created">
    <vt:bool>true</vt:bool>
  </property>
  <property fmtid="{D5CDD505-2E9C-101B-9397-08002B2CF9AE}" pid="4" name="AACG_DescMarkings">
    <vt:lpwstr/>
  </property>
  <property fmtid="{D5CDD505-2E9C-101B-9397-08002B2CF9AE}" pid="5" name="AACG_AddMark">
    <vt:lpwstr/>
  </property>
  <property fmtid="{D5CDD505-2E9C-101B-9397-08002B2CF9AE}" pid="6" name="AACG_Header">
    <vt:lpwstr>UNCLASSIFIED</vt:lpwstr>
  </property>
  <property fmtid="{D5CDD505-2E9C-101B-9397-08002B2CF9AE}" pid="7" name="AACG_Footer">
    <vt:lpwstr>_x000d_UNCLASSIFIED</vt:lpwstr>
  </property>
  <property fmtid="{D5CDD505-2E9C-101B-9397-08002B2CF9AE}" pid="8" name="AACG_ClassBlock">
    <vt:lpwstr/>
  </property>
  <property fmtid="{D5CDD505-2E9C-101B-9397-08002B2CF9AE}" pid="9" name="AACG_ClassType">
    <vt:lpwstr>USClassificationMarking</vt:lpwstr>
  </property>
  <property fmtid="{D5CDD505-2E9C-101B-9397-08002B2CF9AE}" pid="10" name="AACG_DeclOnList">
    <vt:lpwstr/>
  </property>
  <property fmtid="{D5CDD505-2E9C-101B-9397-08002B2CF9AE}" pid="11" name="AACG_USAF_Derivatives">
    <vt:lpwstr/>
  </property>
  <property fmtid="{D5CDD505-2E9C-101B-9397-08002B2CF9AE}" pid="12" name="AACG_SCI_Other">
    <vt:lpwstr/>
  </property>
  <property fmtid="{D5CDD505-2E9C-101B-9397-08002B2CF9AE}" pid="13" name="AACG_Dissem_Other">
    <vt:lpwstr/>
  </property>
  <property fmtid="{D5CDD505-2E9C-101B-9397-08002B2CF9AE}" pid="14" name="PortionWaiver">
    <vt:lpwstr/>
  </property>
  <property fmtid="{D5CDD505-2E9C-101B-9397-08002B2CF9AE}" pid="15" name="AACG_OrconOriginator">
    <vt:lpwstr/>
  </property>
  <property fmtid="{D5CDD505-2E9C-101B-9397-08002B2CF9AE}" pid="16" name="AACG_OrconRecipients">
    <vt:lpwstr/>
  </property>
  <property fmtid="{D5CDD505-2E9C-101B-9397-08002B2CF9AE}" pid="17" name="AACG_SatWarningType">
    <vt:lpwstr/>
  </property>
  <property fmtid="{D5CDD505-2E9C-101B-9397-08002B2CF9AE}" pid="18" name="AACG_NatoWarningClassLevel">
    <vt:lpwstr/>
  </property>
  <property fmtid="{D5CDD505-2E9C-101B-9397-08002B2CF9AE}" pid="19" name="AACG_Version">
    <vt:lpwstr>201810</vt:lpwstr>
  </property>
  <property fmtid="{D5CDD505-2E9C-101B-9397-08002B2CF9AE}" pid="20" name="AACG_CustomClassXMLPart">
    <vt:lpwstr>{67CA6E0C-6B0C-4205-BE65-AB7CC1E7B3EA}</vt:lpwstr>
  </property>
</Properties>
</file>